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3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we Arvs" initials="SA" lastIdx="1" clrIdx="6">
    <p:extLst>
      <p:ext uri="{19B8F6BF-5375-455C-9EA6-DF929625EA0E}">
        <p15:presenceInfo xmlns:p15="http://schemas.microsoft.com/office/powerpoint/2012/main" userId="6f3ec16556e870d0"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2" d="100"/>
          <a:sy n="72" d="100"/>
        </p:scale>
        <p:origin x="131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7" dt="2023-03-30T20:30:48.542"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Swetha N</a:t>
            </a:r>
          </a:p>
          <a:p>
            <a:r>
              <a:rPr lang="en-US" dirty="0">
                <a:solidFill>
                  <a:schemeClr val="bg2"/>
                </a:solidFill>
                <a:latin typeface="Abadi" panose="020B0604020104020204" pitchFamily="34" charset="0"/>
                <a:ea typeface="SF Pro" pitchFamily="2" charset="0"/>
                <a:cs typeface="SF Pro" pitchFamily="2" charset="0"/>
              </a:rPr>
              <a:t>31-03-2023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17252" cy="3986526"/>
          </a:xfrm>
          <a:prstGeom prst="rect">
            <a:avLst/>
          </a:prstGeom>
        </p:spPr>
        <p:txBody>
          <a:bodyPr/>
          <a:lstStyle/>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sp>
        <p:nvSpPr>
          <p:cNvPr id="10" name="Slide Number Placeholder 3">
            <a:extLst>
              <a:ext uri="{FF2B5EF4-FFF2-40B4-BE49-F238E27FC236}">
                <a16:creationId xmlns:a16="http://schemas.microsoft.com/office/drawing/2014/main" id="{470EF11E-56DA-8D0A-054A-80C41D2D4D12}"/>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10</a:t>
            </a:fld>
            <a:endParaRPr lang="en-US"/>
          </a:p>
        </p:txBody>
      </p:sp>
      <p:sp>
        <p:nvSpPr>
          <p:cNvPr id="11" name="Content Placeholder 4">
            <a:extLst>
              <a:ext uri="{FF2B5EF4-FFF2-40B4-BE49-F238E27FC236}">
                <a16:creationId xmlns:a16="http://schemas.microsoft.com/office/drawing/2014/main" id="{2D8B93E3-674D-6A82-B6E5-902E6101AE47}"/>
              </a:ext>
            </a:extLst>
          </p:cNvPr>
          <p:cNvSpPr txBox="1">
            <a:spLocks/>
          </p:cNvSpPr>
          <p:nvPr/>
        </p:nvSpPr>
        <p:spPr>
          <a:xfrm>
            <a:off x="6027812" y="1486343"/>
            <a:ext cx="543016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r>
              <a:rPr lang="en-US" sz="2200" dirty="0">
                <a:solidFill>
                  <a:schemeClr val="accent3">
                    <a:lumMod val="25000"/>
                  </a:schemeClr>
                </a:solidFill>
                <a:latin typeface="Abadi" panose="020B0604020104020204" pitchFamily="34" charset="0"/>
              </a:rPr>
              <a:t>https://github.com/swetha-nidumukkula/test_repo/blob/main/swe_data_wrangling_project_capstone.ipynb</a:t>
            </a:r>
          </a:p>
          <a:p>
            <a:pPr marL="0" indent="0">
              <a:buNone/>
            </a:pPr>
            <a:endParaRPr lang="en-US" dirty="0"/>
          </a:p>
          <a:p>
            <a:endParaRPr lang="en-US" dirty="0"/>
          </a:p>
        </p:txBody>
      </p:sp>
      <p:sp>
        <p:nvSpPr>
          <p:cNvPr id="12" name="Title 1">
            <a:extLst>
              <a:ext uri="{FF2B5EF4-FFF2-40B4-BE49-F238E27FC236}">
                <a16:creationId xmlns:a16="http://schemas.microsoft.com/office/drawing/2014/main" id="{CCF12F43-FDD9-77A3-2D52-7651F7E1A5A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13" name="Content Placeholder 4">
            <a:extLst>
              <a:ext uri="{FF2B5EF4-FFF2-40B4-BE49-F238E27FC236}">
                <a16:creationId xmlns:a16="http://schemas.microsoft.com/office/drawing/2014/main" id="{4D0F4E50-D62E-C036-BF1A-CE12B2923BCB}"/>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14" name="Picture 13">
            <a:extLst>
              <a:ext uri="{FF2B5EF4-FFF2-40B4-BE49-F238E27FC236}">
                <a16:creationId xmlns:a16="http://schemas.microsoft.com/office/drawing/2014/main" id="{EC723275-A49E-6D3B-E492-0F7EAC70C4BE}"/>
              </a:ext>
            </a:extLst>
          </p:cNvPr>
          <p:cNvPicPr>
            <a:picLocks noChangeAspect="1"/>
          </p:cNvPicPr>
          <p:nvPr/>
        </p:nvPicPr>
        <p:blipFill>
          <a:blip r:embed="rId3"/>
          <a:stretch>
            <a:fillRect/>
          </a:stretch>
        </p:blipFill>
        <p:spPr>
          <a:xfrm>
            <a:off x="770011" y="1863104"/>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B2F63EDD-8452-BC5F-6DDF-3E0FA2D420F7}"/>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6" name="Content Placeholder 4">
            <a:extLst>
              <a:ext uri="{FF2B5EF4-FFF2-40B4-BE49-F238E27FC236}">
                <a16:creationId xmlns:a16="http://schemas.microsoft.com/office/drawing/2014/main" id="{9B261E3F-DD9E-1D01-BA6C-F100539ABA25}"/>
              </a:ext>
            </a:extLst>
          </p:cNvPr>
          <p:cNvSpPr txBox="1">
            <a:spLocks/>
          </p:cNvSpPr>
          <p:nvPr/>
        </p:nvSpPr>
        <p:spPr>
          <a:xfrm>
            <a:off x="770010" y="1495703"/>
            <a:ext cx="4987333"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a:solidFill>
                <a:schemeClr val="accent3">
                  <a:lumMod val="25000"/>
                </a:schemeClr>
              </a:solidFill>
              <a:latin typeface="Abadi" panose="020B0604020104020204" pitchFamily="34" charset="0"/>
            </a:endParaRPr>
          </a:p>
          <a:p>
            <a:endParaRPr lang="en-US" dirty="0"/>
          </a:p>
        </p:txBody>
      </p:sp>
      <p:sp>
        <p:nvSpPr>
          <p:cNvPr id="7" name="Title 1">
            <a:extLst>
              <a:ext uri="{FF2B5EF4-FFF2-40B4-BE49-F238E27FC236}">
                <a16:creationId xmlns:a16="http://schemas.microsoft.com/office/drawing/2014/main" id="{AA9B6F0E-70A2-8A78-740F-CFE0A64626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Content Placeholder 4">
            <a:extLst>
              <a:ext uri="{FF2B5EF4-FFF2-40B4-BE49-F238E27FC236}">
                <a16:creationId xmlns:a16="http://schemas.microsoft.com/office/drawing/2014/main" id="{0025A799-CEAD-7FDA-EB38-18AB59318EED}"/>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10" name="Picture 9">
            <a:extLst>
              <a:ext uri="{FF2B5EF4-FFF2-40B4-BE49-F238E27FC236}">
                <a16:creationId xmlns:a16="http://schemas.microsoft.com/office/drawing/2014/main" id="{FAF5B4A4-D371-B4CB-CDD9-1B9F49C0924A}"/>
              </a:ext>
            </a:extLst>
          </p:cNvPr>
          <p:cNvPicPr>
            <a:picLocks noChangeAspect="1"/>
          </p:cNvPicPr>
          <p:nvPr/>
        </p:nvPicPr>
        <p:blipFill>
          <a:blip r:embed="rId3"/>
          <a:stretch>
            <a:fillRect/>
          </a:stretch>
        </p:blipFill>
        <p:spPr>
          <a:xfrm>
            <a:off x="6096000" y="1495703"/>
            <a:ext cx="5189612" cy="2965765"/>
          </a:xfrm>
          <a:prstGeom prst="rect">
            <a:avLst/>
          </a:prstGeom>
        </p:spPr>
      </p:pic>
      <p:pic>
        <p:nvPicPr>
          <p:cNvPr id="12" name="Picture 11">
            <a:extLst>
              <a:ext uri="{FF2B5EF4-FFF2-40B4-BE49-F238E27FC236}">
                <a16:creationId xmlns:a16="http://schemas.microsoft.com/office/drawing/2014/main" id="{5E710C2B-658A-CAEF-2ECD-B4A7D3B6649A}"/>
              </a:ext>
            </a:extLst>
          </p:cNvPr>
          <p:cNvPicPr>
            <a:picLocks noChangeAspect="1"/>
          </p:cNvPicPr>
          <p:nvPr/>
        </p:nvPicPr>
        <p:blipFill>
          <a:blip r:embed="rId4"/>
          <a:stretch>
            <a:fillRect/>
          </a:stretch>
        </p:blipFill>
        <p:spPr>
          <a:xfrm>
            <a:off x="939338" y="3618384"/>
            <a:ext cx="4987334" cy="3216831"/>
          </a:xfrm>
          <a:prstGeom prst="rect">
            <a:avLst/>
          </a:prstGeom>
        </p:spPr>
      </p:pic>
      <p:sp>
        <p:nvSpPr>
          <p:cNvPr id="13" name="TextBox 12">
            <a:extLst>
              <a:ext uri="{FF2B5EF4-FFF2-40B4-BE49-F238E27FC236}">
                <a16:creationId xmlns:a16="http://schemas.microsoft.com/office/drawing/2014/main" id="{CC49BA73-DFC1-6F97-95C9-0A20725A172A}"/>
              </a:ext>
            </a:extLst>
          </p:cNvPr>
          <p:cNvSpPr txBox="1"/>
          <p:nvPr/>
        </p:nvSpPr>
        <p:spPr>
          <a:xfrm>
            <a:off x="6326372" y="4816549"/>
            <a:ext cx="4959239" cy="923330"/>
          </a:xfrm>
          <a:prstGeom prst="rect">
            <a:avLst/>
          </a:prstGeom>
          <a:noFill/>
        </p:spPr>
        <p:txBody>
          <a:bodyPr wrap="square" rtlCol="0">
            <a:spAutoFit/>
          </a:bodyPr>
          <a:lstStyle/>
          <a:p>
            <a:r>
              <a:rPr lang="en-IN"/>
              <a:t>https://github.com/swetha-nidumukkula/test_repo/blob/main/swe_eda_visualization.ipynb</a:t>
            </a:r>
            <a:endParaRPr lang="en-IN"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latin typeface="Abadi"/>
              </a:rPr>
              <a:t>The names of unique launch sites in the space mission.</a:t>
            </a:r>
          </a:p>
          <a:p>
            <a:pPr lvl="1">
              <a:lnSpc>
                <a:spcPct val="100000"/>
              </a:lnSpc>
              <a:spcBef>
                <a:spcPts val="1400"/>
              </a:spcBef>
              <a:buFontTx/>
              <a:buChar char="-"/>
            </a:pPr>
            <a:r>
              <a:rPr lang="en-US" sz="1700" dirty="0">
                <a:latin typeface="Abadi"/>
              </a:rPr>
              <a:t>The total payload mass carried by boosters launched by NASA (CRS)</a:t>
            </a:r>
          </a:p>
          <a:p>
            <a:pPr lvl="1">
              <a:lnSpc>
                <a:spcPct val="100000"/>
              </a:lnSpc>
              <a:spcBef>
                <a:spcPts val="1400"/>
              </a:spcBef>
              <a:buFontTx/>
              <a:buChar char="-"/>
            </a:pPr>
            <a:r>
              <a:rPr lang="en-US" sz="1700" dirty="0">
                <a:latin typeface="Abadi"/>
              </a:rPr>
              <a:t>The average payload mass carried by booster version F9 v1.1</a:t>
            </a:r>
          </a:p>
          <a:p>
            <a:pPr lvl="1">
              <a:lnSpc>
                <a:spcPct val="100000"/>
              </a:lnSpc>
              <a:spcBef>
                <a:spcPts val="1400"/>
              </a:spcBef>
              <a:buFontTx/>
              <a:buChar char="-"/>
            </a:pPr>
            <a:r>
              <a:rPr lang="en-US" sz="1700" dirty="0">
                <a:latin typeface="Abadi"/>
              </a:rPr>
              <a:t>The total number of successful and failure mission outcomes</a:t>
            </a:r>
          </a:p>
          <a:p>
            <a:pPr lvl="1">
              <a:lnSpc>
                <a:spcPct val="100000"/>
              </a:lnSpc>
              <a:spcBef>
                <a:spcPts val="1400"/>
              </a:spcBef>
              <a:buFontTx/>
              <a:buChar char="-"/>
            </a:pPr>
            <a:r>
              <a:rPr lang="en-US" sz="1700" dirty="0">
                <a:latin typeface="Abadi"/>
              </a:rPr>
              <a:t>The failed landing outcomes in drone ship, their booster version and launch site names.</a:t>
            </a:r>
            <a:endParaRPr lang="en-US" sz="2200" dirty="0">
              <a:latin typeface="Abadi"/>
            </a:endParaRPr>
          </a:p>
          <a:p>
            <a:pPr lvl="1">
              <a:lnSpc>
                <a:spcPct val="100000"/>
              </a:lnSpc>
              <a:spcBef>
                <a:spcPts val="1400"/>
              </a:spcBef>
              <a:buFontTx/>
              <a:buChar char="-"/>
            </a:pPr>
            <a:r>
              <a:rPr lang="en-US" sz="1700" dirty="0">
                <a:latin typeface="Abadi"/>
              </a:rPr>
              <a:t>https://github.com/swetha-nidumukkula/test_repo/blob/main/eda_sql.ipynb</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2200" dirty="0">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latin typeface="Abadi" panose="020B0604020104020204" pitchFamily="34" charset="0"/>
              </a:rPr>
              <a:t>Are launch sites near railways, highways and coastlines.</a:t>
            </a:r>
          </a:p>
          <a:p>
            <a:pPr lvl="1">
              <a:lnSpc>
                <a:spcPct val="100000"/>
              </a:lnSpc>
              <a:spcBef>
                <a:spcPts val="1400"/>
              </a:spcBef>
              <a:buFontTx/>
              <a:buChar char="-"/>
            </a:pPr>
            <a:r>
              <a:rPr lang="en-US" sz="1800" dirty="0">
                <a:latin typeface="Abadi" panose="020B0604020104020204" pitchFamily="34" charset="0"/>
              </a:rPr>
              <a:t>Do launch sites keep certain distance away from cities.</a:t>
            </a:r>
          </a:p>
          <a:p>
            <a:pPr marL="457200" lvl="1" indent="0">
              <a:lnSpc>
                <a:spcPct val="100000"/>
              </a:lnSpc>
              <a:spcBef>
                <a:spcPts val="1400"/>
              </a:spcBef>
              <a:buNone/>
            </a:pPr>
            <a:r>
              <a:rPr lang="en-US" sz="1800" dirty="0">
                <a:latin typeface="Abadi" panose="020B0604020104020204" pitchFamily="34" charset="0"/>
              </a:rPr>
              <a:t>https://github.com/swetha-nidumukkula/test_repo/blob/main/swe_3rd_week_capstone.ipynb</a:t>
            </a:r>
          </a:p>
          <a:p>
            <a:endParaRPr lang="en-US" sz="2400" dirty="0"/>
          </a:p>
          <a:p>
            <a:endParaRPr lang="en-US" sz="24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endParaRPr lang="en-US" dirty="0"/>
          </a:p>
          <a:p>
            <a:r>
              <a:rPr lang="en-US"/>
              <a:t>https://github.com/swetha-nidumukkula/test_repo/blob/main/swe_4th_week_capstone.ipynb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ADD5615-BA4B-B49E-B2FB-8E6EFDBF1C25}"/>
              </a:ext>
            </a:extLst>
          </p:cNvPr>
          <p:cNvPicPr>
            <a:picLocks noChangeAspect="1"/>
          </p:cNvPicPr>
          <p:nvPr/>
        </p:nvPicPr>
        <p:blipFill>
          <a:blip r:embed="rId3"/>
          <a:stretch>
            <a:fillRect/>
          </a:stretch>
        </p:blipFill>
        <p:spPr>
          <a:xfrm>
            <a:off x="753597" y="1818167"/>
            <a:ext cx="8855527" cy="3965945"/>
          </a:xfrm>
          <a:prstGeom prst="rect">
            <a:avLst/>
          </a:prstGeom>
        </p:spPr>
      </p:pic>
      <p:sp>
        <p:nvSpPr>
          <p:cNvPr id="8" name="TextBox 7">
            <a:extLst>
              <a:ext uri="{FF2B5EF4-FFF2-40B4-BE49-F238E27FC236}">
                <a16:creationId xmlns:a16="http://schemas.microsoft.com/office/drawing/2014/main" id="{91A07FF7-01A6-C16A-FB6E-70C4A8336038}"/>
              </a:ext>
            </a:extLst>
          </p:cNvPr>
          <p:cNvSpPr txBox="1"/>
          <p:nvPr/>
        </p:nvSpPr>
        <p:spPr>
          <a:xfrm>
            <a:off x="911741" y="5580061"/>
            <a:ext cx="9401840"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A4A3CBC8-F7FB-1D68-3663-8A8575B88EC9}"/>
              </a:ext>
            </a:extLst>
          </p:cNvPr>
          <p:cNvPicPr>
            <a:picLocks noChangeAspect="1"/>
          </p:cNvPicPr>
          <p:nvPr/>
        </p:nvPicPr>
        <p:blipFill>
          <a:blip r:embed="rId3"/>
          <a:stretch>
            <a:fillRect/>
          </a:stretch>
        </p:blipFill>
        <p:spPr>
          <a:xfrm>
            <a:off x="770011" y="1337219"/>
            <a:ext cx="6877050" cy="1971675"/>
          </a:xfrm>
          <a:prstGeom prst="rect">
            <a:avLst/>
          </a:prstGeom>
        </p:spPr>
      </p:pic>
      <p:pic>
        <p:nvPicPr>
          <p:cNvPr id="7" name="Picture 6">
            <a:extLst>
              <a:ext uri="{FF2B5EF4-FFF2-40B4-BE49-F238E27FC236}">
                <a16:creationId xmlns:a16="http://schemas.microsoft.com/office/drawing/2014/main" id="{332555A6-45DB-4AF0-BEEF-F0E0747BD8C6}"/>
              </a:ext>
            </a:extLst>
          </p:cNvPr>
          <p:cNvPicPr>
            <a:picLocks noChangeAspect="1"/>
          </p:cNvPicPr>
          <p:nvPr/>
        </p:nvPicPr>
        <p:blipFill>
          <a:blip r:embed="rId4"/>
          <a:stretch>
            <a:fillRect/>
          </a:stretch>
        </p:blipFill>
        <p:spPr>
          <a:xfrm>
            <a:off x="770011" y="3308893"/>
            <a:ext cx="10342042" cy="311831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6D1EBE1-12B1-66AD-DE88-F6C2C1DB468F}"/>
              </a:ext>
            </a:extLst>
          </p:cNvPr>
          <p:cNvPicPr>
            <a:picLocks noChangeAspect="1"/>
          </p:cNvPicPr>
          <p:nvPr/>
        </p:nvPicPr>
        <p:blipFill>
          <a:blip r:embed="rId3"/>
          <a:stretch>
            <a:fillRect/>
          </a:stretch>
        </p:blipFill>
        <p:spPr>
          <a:xfrm>
            <a:off x="902931" y="3775158"/>
            <a:ext cx="7026249" cy="211854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TextBox 5">
            <a:extLst>
              <a:ext uri="{FF2B5EF4-FFF2-40B4-BE49-F238E27FC236}">
                <a16:creationId xmlns:a16="http://schemas.microsoft.com/office/drawing/2014/main" id="{FEC1363C-035E-DB05-7953-D70AB1E903A5}"/>
              </a:ext>
            </a:extLst>
          </p:cNvPr>
          <p:cNvSpPr txBox="1"/>
          <p:nvPr/>
        </p:nvSpPr>
        <p:spPr>
          <a:xfrm>
            <a:off x="861237" y="1679944"/>
            <a:ext cx="8285421" cy="2292935"/>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0132E031-BE88-469F-CC9E-66BD640B3173}"/>
              </a:ext>
            </a:extLst>
          </p:cNvPr>
          <p:cNvPicPr>
            <a:picLocks noChangeAspect="1"/>
          </p:cNvPicPr>
          <p:nvPr/>
        </p:nvPicPr>
        <p:blipFill>
          <a:blip r:embed="rId3"/>
          <a:stretch>
            <a:fillRect/>
          </a:stretch>
        </p:blipFill>
        <p:spPr>
          <a:xfrm>
            <a:off x="861237" y="3167169"/>
            <a:ext cx="7026249" cy="211854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F431A477-68F6-CC36-2D05-C87C992C9BB4}"/>
              </a:ext>
            </a:extLst>
          </p:cNvPr>
          <p:cNvPicPr>
            <a:picLocks noChangeAspect="1"/>
          </p:cNvPicPr>
          <p:nvPr/>
        </p:nvPicPr>
        <p:blipFill>
          <a:blip r:embed="rId3"/>
          <a:stretch>
            <a:fillRect/>
          </a:stretch>
        </p:blipFill>
        <p:spPr>
          <a:xfrm>
            <a:off x="998624" y="3963194"/>
            <a:ext cx="7026249" cy="211854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From the plot, we can observe that success rate since 2013 kept on increasing till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A3D394E8-D2D1-FBD2-6F43-2AE0CB8C2601}"/>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37310D36-B5C4-31FE-7714-0E7B4EFB7D7B}"/>
              </a:ext>
            </a:extLst>
          </p:cNvPr>
          <p:cNvPicPr>
            <a:picLocks noChangeAspect="1"/>
          </p:cNvPicPr>
          <p:nvPr/>
        </p:nvPicPr>
        <p:blipFill>
          <a:blip r:embed="rId3"/>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91104C55-E42B-0489-9FB4-87298165CB81}"/>
              </a:ext>
            </a:extLst>
          </p:cNvPr>
          <p:cNvPicPr>
            <a:picLocks noChangeAspect="1"/>
          </p:cNvPicPr>
          <p:nvPr/>
        </p:nvPicPr>
        <p:blipFill>
          <a:blip r:embed="rId3"/>
          <a:stretch>
            <a:fillRect/>
          </a:stretch>
        </p:blipFill>
        <p:spPr>
          <a:xfrm>
            <a:off x="770010" y="3040913"/>
            <a:ext cx="10028374" cy="2907149"/>
          </a:xfrm>
          <a:prstGeom prst="rect">
            <a:avLst/>
          </a:prstGeom>
        </p:spPr>
      </p:pic>
      <p:sp>
        <p:nvSpPr>
          <p:cNvPr id="7" name="TextBox 6">
            <a:extLst>
              <a:ext uri="{FF2B5EF4-FFF2-40B4-BE49-F238E27FC236}">
                <a16:creationId xmlns:a16="http://schemas.microsoft.com/office/drawing/2014/main" id="{70410E2B-F278-CA36-A421-3C2BD89ABA61}"/>
              </a:ext>
            </a:extLst>
          </p:cNvPr>
          <p:cNvSpPr txBox="1"/>
          <p:nvPr/>
        </p:nvSpPr>
        <p:spPr>
          <a:xfrm>
            <a:off x="1730109" y="2165681"/>
            <a:ext cx="8108176"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We used the query above to display 5 records where launch sites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E48E6F5A-2511-8B7B-E561-A1BDF4778415}"/>
              </a:ext>
            </a:extLst>
          </p:cNvPr>
          <p:cNvPicPr>
            <a:picLocks noChangeAspect="1"/>
          </p:cNvPicPr>
          <p:nvPr/>
        </p:nvPicPr>
        <p:blipFill>
          <a:blip r:embed="rId3"/>
          <a:stretch>
            <a:fillRect/>
          </a:stretch>
        </p:blipFill>
        <p:spPr>
          <a:xfrm>
            <a:off x="1858945" y="2833181"/>
            <a:ext cx="7415269" cy="2942144"/>
          </a:xfrm>
          <a:prstGeom prst="rect">
            <a:avLst/>
          </a:prstGeom>
        </p:spPr>
      </p:pic>
      <p:sp>
        <p:nvSpPr>
          <p:cNvPr id="7" name="TextBox 6">
            <a:extLst>
              <a:ext uri="{FF2B5EF4-FFF2-40B4-BE49-F238E27FC236}">
                <a16:creationId xmlns:a16="http://schemas.microsoft.com/office/drawing/2014/main" id="{7A240F0A-152A-6F12-8C0F-B0555FCB5B3B}"/>
              </a:ext>
            </a:extLst>
          </p:cNvPr>
          <p:cNvSpPr txBox="1"/>
          <p:nvPr/>
        </p:nvSpPr>
        <p:spPr>
          <a:xfrm>
            <a:off x="1581593" y="1637274"/>
            <a:ext cx="6097772"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We calculated the total payload carried by boosters from NASA as 45596 using the query below</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D6FB7ED-B139-3DBA-73FE-91EFDA73E339}"/>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12" name="Content Placeholder 4">
            <a:extLst>
              <a:ext uri="{FF2B5EF4-FFF2-40B4-BE49-F238E27FC236}">
                <a16:creationId xmlns:a16="http://schemas.microsoft.com/office/drawing/2014/main" id="{1103ADE2-C04F-2A44-9F4B-83ACA68D1AF1}"/>
              </a:ext>
            </a:extLst>
          </p:cNvPr>
          <p:cNvSpPr txBox="1">
            <a:spLocks/>
          </p:cNvSpPr>
          <p:nvPr/>
        </p:nvSpPr>
        <p:spPr>
          <a:xfrm>
            <a:off x="648931" y="2438400"/>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3" name="Rectangle 12">
            <a:extLst>
              <a:ext uri="{FF2B5EF4-FFF2-40B4-BE49-F238E27FC236}">
                <a16:creationId xmlns:a16="http://schemas.microsoft.com/office/drawing/2014/main" id="{984DBB75-7DEB-EF58-A147-626AA73DFC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D1A9B170-0C99-13B5-065A-BE9031456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8BC3AD2-2285-C3BB-0ACF-44D0FCF67A74}"/>
              </a:ext>
            </a:extLst>
          </p:cNvPr>
          <p:cNvPicPr>
            <a:picLocks noChangeAspect="1"/>
          </p:cNvPicPr>
          <p:nvPr/>
        </p:nvPicPr>
        <p:blipFill>
          <a:blip r:embed="rId3"/>
          <a:stretch>
            <a:fillRect/>
          </a:stretch>
        </p:blipFill>
        <p:spPr>
          <a:xfrm>
            <a:off x="5405862" y="2217937"/>
            <a:ext cx="6019331" cy="2418879"/>
          </a:xfrm>
          <a:prstGeom prst="rect">
            <a:avLst/>
          </a:prstGeom>
          <a:effectLst/>
        </p:spPr>
      </p:pic>
      <p:sp>
        <p:nvSpPr>
          <p:cNvPr id="16" name="Slide Number Placeholder 3">
            <a:extLst>
              <a:ext uri="{FF2B5EF4-FFF2-40B4-BE49-F238E27FC236}">
                <a16:creationId xmlns:a16="http://schemas.microsoft.com/office/drawing/2014/main" id="{E09BC1D7-8A78-0544-5DBB-A5D5EFEAA6A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1DE0BC-92BF-F7B2-61BD-FF0E6FEE7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9AF0C848-C1E5-28F0-0026-16F18224DAD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7" name="Content Placeholder 4">
            <a:extLst>
              <a:ext uri="{FF2B5EF4-FFF2-40B4-BE49-F238E27FC236}">
                <a16:creationId xmlns:a16="http://schemas.microsoft.com/office/drawing/2014/main" id="{AA447F22-E0FD-2BC5-3370-274AACF60375}"/>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latin typeface="Abadi" panose="020B0604020104020204" pitchFamily="34" charset="0"/>
              </a:rPr>
              <a:t>We observed that the dates of the first successful landing outcome on ground pad was 22</a:t>
            </a:r>
            <a:r>
              <a:rPr lang="en-US" sz="1800" baseline="30000">
                <a:latin typeface="Abadi" panose="020B0604020104020204" pitchFamily="34" charset="0"/>
              </a:rPr>
              <a:t>nd</a:t>
            </a:r>
            <a:r>
              <a:rPr lang="en-US" sz="1800">
                <a:latin typeface="Abadi" panose="020B0604020104020204" pitchFamily="34" charset="0"/>
              </a:rPr>
              <a:t> December 2015</a:t>
            </a:r>
            <a:endParaRPr lang="en-US" sz="1800" dirty="0">
              <a:latin typeface="Abadi" panose="020B0604020104020204" pitchFamily="34" charset="0"/>
            </a:endParaRPr>
          </a:p>
        </p:txBody>
      </p:sp>
      <p:grpSp>
        <p:nvGrpSpPr>
          <p:cNvPr id="8" name="Group 7">
            <a:extLst>
              <a:ext uri="{FF2B5EF4-FFF2-40B4-BE49-F238E27FC236}">
                <a16:creationId xmlns:a16="http://schemas.microsoft.com/office/drawing/2014/main" id="{26CA9439-19C3-23FF-F8D5-ABE656E57B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9" name="Isosceles Triangle 8">
              <a:extLst>
                <a:ext uri="{FF2B5EF4-FFF2-40B4-BE49-F238E27FC236}">
                  <a16:creationId xmlns:a16="http://schemas.microsoft.com/office/drawing/2014/main" id="{105BA907-30C1-4B7F-CCD8-F0F11B00D3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A49D7D-F8DD-6576-EF65-9F114C370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A5522560-82FC-8E2C-0970-13004228FE41}"/>
              </a:ext>
            </a:extLst>
          </p:cNvPr>
          <p:cNvPicPr>
            <a:picLocks noChangeAspect="1"/>
          </p:cNvPicPr>
          <p:nvPr/>
        </p:nvPicPr>
        <p:blipFill>
          <a:blip r:embed="rId3"/>
          <a:stretch>
            <a:fillRect/>
          </a:stretch>
        </p:blipFill>
        <p:spPr>
          <a:xfrm>
            <a:off x="5295320" y="2716765"/>
            <a:ext cx="6253212" cy="2494323"/>
          </a:xfrm>
          <a:prstGeom prst="rect">
            <a:avLst/>
          </a:prstGeom>
        </p:spPr>
      </p:pic>
      <p:grpSp>
        <p:nvGrpSpPr>
          <p:cNvPr id="12" name="Group 11">
            <a:extLst>
              <a:ext uri="{FF2B5EF4-FFF2-40B4-BE49-F238E27FC236}">
                <a16:creationId xmlns:a16="http://schemas.microsoft.com/office/drawing/2014/main" id="{43CCB0DB-4852-4EAB-6316-3DFC2B6A7D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953478D5-ACD9-729B-E46B-D269C3BA2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397F7E66-DE07-8C34-12C1-AE4803E58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Slide Number Placeholder 3">
            <a:extLst>
              <a:ext uri="{FF2B5EF4-FFF2-40B4-BE49-F238E27FC236}">
                <a16:creationId xmlns:a16="http://schemas.microsoft.com/office/drawing/2014/main" id="{FBB08A60-C4A4-C90B-B23D-BAE692CBBE6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E2ECC4-53E6-C117-6548-6550F59EA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72E9A8DD-E91E-E7C3-E7D3-7A00332A32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6" name="Rectangle 5">
              <a:extLst>
                <a:ext uri="{FF2B5EF4-FFF2-40B4-BE49-F238E27FC236}">
                  <a16:creationId xmlns:a16="http://schemas.microsoft.com/office/drawing/2014/main" id="{B4A4686C-DE99-8391-0D20-80327A5FD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CBA504AF-277C-D69F-A67A-EF01FA3FAB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itle 1">
            <a:extLst>
              <a:ext uri="{FF2B5EF4-FFF2-40B4-BE49-F238E27FC236}">
                <a16:creationId xmlns:a16="http://schemas.microsoft.com/office/drawing/2014/main" id="{20E3ACAE-1052-4110-9037-E5AD47CEFFA4}"/>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10" name="Picture 9">
            <a:extLst>
              <a:ext uri="{FF2B5EF4-FFF2-40B4-BE49-F238E27FC236}">
                <a16:creationId xmlns:a16="http://schemas.microsoft.com/office/drawing/2014/main" id="{8D2C9007-0583-0336-FD57-D06254CC9068}"/>
              </a:ext>
            </a:extLst>
          </p:cNvPr>
          <p:cNvPicPr>
            <a:picLocks noChangeAspect="1"/>
          </p:cNvPicPr>
          <p:nvPr/>
        </p:nvPicPr>
        <p:blipFill>
          <a:blip r:embed="rId3"/>
          <a:stretch>
            <a:fillRect/>
          </a:stretch>
        </p:blipFill>
        <p:spPr>
          <a:xfrm>
            <a:off x="643467" y="1782981"/>
            <a:ext cx="6253214" cy="4284116"/>
          </a:xfrm>
          <a:prstGeom prst="rect">
            <a:avLst/>
          </a:prstGeom>
        </p:spPr>
      </p:pic>
      <p:sp>
        <p:nvSpPr>
          <p:cNvPr id="11" name="Content Placeholder 4">
            <a:extLst>
              <a:ext uri="{FF2B5EF4-FFF2-40B4-BE49-F238E27FC236}">
                <a16:creationId xmlns:a16="http://schemas.microsoft.com/office/drawing/2014/main" id="{65FCEFE4-C107-55C4-A3D8-1C73057F42CD}"/>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the </a:t>
            </a:r>
            <a:r>
              <a:rPr lang="en-US" sz="2000" b="1">
                <a:latin typeface="Abadi" panose="020B0604020104020204" pitchFamily="34" charset="0"/>
              </a:rPr>
              <a:t>WHERE</a:t>
            </a:r>
            <a:r>
              <a:rPr lang="en-US" sz="2000">
                <a:latin typeface="Abadi" panose="020B0604020104020204" pitchFamily="34" charset="0"/>
              </a:rPr>
              <a:t> clause to filter for boosters which have successfully landed on drone ship and applied the </a:t>
            </a:r>
            <a:r>
              <a:rPr lang="en-US" sz="2000" b="1">
                <a:latin typeface="Abadi" panose="020B0604020104020204" pitchFamily="34" charset="0"/>
              </a:rPr>
              <a:t>AND</a:t>
            </a:r>
            <a:r>
              <a:rPr lang="en-US" sz="200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12" name="Slide Number Placeholder 3">
            <a:extLst>
              <a:ext uri="{FF2B5EF4-FFF2-40B4-BE49-F238E27FC236}">
                <a16:creationId xmlns:a16="http://schemas.microsoft.com/office/drawing/2014/main" id="{BAE900D2-3929-8A21-22B5-BA1A3CB5D2C4}"/>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3" name="Group 12">
            <a:extLst>
              <a:ext uri="{FF2B5EF4-FFF2-40B4-BE49-F238E27FC236}">
                <a16:creationId xmlns:a16="http://schemas.microsoft.com/office/drawing/2014/main" id="{B2EE14AD-9060-8337-367C-1947DD3721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4" name="Isosceles Triangle 13">
              <a:extLst>
                <a:ext uri="{FF2B5EF4-FFF2-40B4-BE49-F238E27FC236}">
                  <a16:creationId xmlns:a16="http://schemas.microsoft.com/office/drawing/2014/main" id="{42638CA3-286B-9ABB-BD10-FB2EAFB14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3197417-803C-38DC-909B-ED2C1B5C41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52893" y="1520456"/>
            <a:ext cx="7814930" cy="4798894"/>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EFD22A-2A30-4E58-957A-D83FD472F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EA87A4C4-042F-9269-2427-F0E4D2A3D7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7" name="Rectangle 6">
              <a:extLst>
                <a:ext uri="{FF2B5EF4-FFF2-40B4-BE49-F238E27FC236}">
                  <a16:creationId xmlns:a16="http://schemas.microsoft.com/office/drawing/2014/main" id="{B995FDD1-26C2-1CA8-FE12-D57EDA20E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5A9A0000-BAA8-3B9D-8551-C11240E70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itle 1">
            <a:extLst>
              <a:ext uri="{FF2B5EF4-FFF2-40B4-BE49-F238E27FC236}">
                <a16:creationId xmlns:a16="http://schemas.microsoft.com/office/drawing/2014/main" id="{3DBA884D-07C2-0DAC-C598-4F92A94946D7}"/>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10" name="Content Placeholder 4">
            <a:extLst>
              <a:ext uri="{FF2B5EF4-FFF2-40B4-BE49-F238E27FC236}">
                <a16:creationId xmlns:a16="http://schemas.microsoft.com/office/drawing/2014/main" id="{41F33F5E-F5F1-CB1E-5BAA-3B918C9E6A8E}"/>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wildcard like ‘%’ to filter for </a:t>
            </a:r>
            <a:r>
              <a:rPr lang="en-US" sz="2000" b="1">
                <a:latin typeface="Abadi" panose="020B0604020104020204" pitchFamily="34" charset="0"/>
              </a:rPr>
              <a:t>WHERE</a:t>
            </a:r>
            <a:r>
              <a:rPr lang="en-US" sz="2000">
                <a:latin typeface="Abadi" panose="020B0604020104020204" pitchFamily="34" charset="0"/>
              </a:rPr>
              <a:t> MissionOutcome was a success or a failure. </a:t>
            </a:r>
          </a:p>
          <a:p>
            <a:pPr>
              <a:spcBef>
                <a:spcPts val="1400"/>
              </a:spcBef>
            </a:pPr>
            <a:endParaRPr lang="en-US" sz="2000" dirty="0"/>
          </a:p>
        </p:txBody>
      </p:sp>
      <p:sp>
        <p:nvSpPr>
          <p:cNvPr id="11" name="Slide Number Placeholder 3">
            <a:extLst>
              <a:ext uri="{FF2B5EF4-FFF2-40B4-BE49-F238E27FC236}">
                <a16:creationId xmlns:a16="http://schemas.microsoft.com/office/drawing/2014/main" id="{6A64D4B8-9356-A558-9C00-25B4E155EA27}"/>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2" name="Group 11">
            <a:extLst>
              <a:ext uri="{FF2B5EF4-FFF2-40B4-BE49-F238E27FC236}">
                <a16:creationId xmlns:a16="http://schemas.microsoft.com/office/drawing/2014/main" id="{B5B2DC20-344F-39B2-6300-DC0D455BDC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3" name="Isosceles Triangle 12">
              <a:extLst>
                <a:ext uri="{FF2B5EF4-FFF2-40B4-BE49-F238E27FC236}">
                  <a16:creationId xmlns:a16="http://schemas.microsoft.com/office/drawing/2014/main" id="{3135F23A-E40D-5E43-56CA-63BD75A17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88DCB88-3C9E-2929-0CAB-F5C721B67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037FA8CA-F732-E7F5-2B9B-D2D2794DB354}"/>
              </a:ext>
            </a:extLst>
          </p:cNvPr>
          <p:cNvPicPr>
            <a:picLocks noChangeAspect="1"/>
          </p:cNvPicPr>
          <p:nvPr/>
        </p:nvPicPr>
        <p:blipFill>
          <a:blip r:embed="rId3"/>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useBgFill="1">
        <p:nvSpPr>
          <p:cNvPr id="2" name="Rectangle 1">
            <a:extLst>
              <a:ext uri="{FF2B5EF4-FFF2-40B4-BE49-F238E27FC236}">
                <a16:creationId xmlns:a16="http://schemas.microsoft.com/office/drawing/2014/main" id="{889949A4-1BE8-692F-12F4-CA3471005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E79B176E-71E2-47D5-EF9F-F962CDB9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518B3C54-8FE4-C040-46BE-9D22505D37BF}"/>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8" name="Content Placeholder 4">
            <a:extLst>
              <a:ext uri="{FF2B5EF4-FFF2-40B4-BE49-F238E27FC236}">
                <a16:creationId xmlns:a16="http://schemas.microsoft.com/office/drawing/2014/main" id="{6A62F9F3-E7B1-B863-887D-C47715893009}"/>
              </a:ext>
            </a:extLst>
          </p:cNvPr>
          <p:cNvSpPr txBox="1">
            <a:spLocks/>
          </p:cNvSpPr>
          <p:nvPr/>
        </p:nvSpPr>
        <p:spPr>
          <a:xfrm>
            <a:off x="862366" y="2194102"/>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700">
                <a:latin typeface="Abadi" panose="020B0604020104020204" pitchFamily="34" charset="0"/>
              </a:rPr>
              <a:t>We determined the booster that have carried the maximum payload using a subquery in the </a:t>
            </a:r>
            <a:r>
              <a:rPr lang="en-US" sz="1700" b="1">
                <a:latin typeface="Abadi" panose="020B0604020104020204" pitchFamily="34" charset="0"/>
              </a:rPr>
              <a:t>WHERE</a:t>
            </a:r>
            <a:r>
              <a:rPr lang="en-US" sz="1700">
                <a:latin typeface="Abadi" panose="020B0604020104020204" pitchFamily="34" charset="0"/>
              </a:rPr>
              <a:t> clause and the </a:t>
            </a:r>
            <a:r>
              <a:rPr lang="en-US" sz="1700" b="1">
                <a:latin typeface="Abadi" panose="020B0604020104020204" pitchFamily="34" charset="0"/>
              </a:rPr>
              <a:t>MAX() </a:t>
            </a:r>
            <a:r>
              <a:rPr lang="en-US" sz="1700">
                <a:latin typeface="Abadi" panose="020B0604020104020204" pitchFamily="34" charset="0"/>
              </a:rPr>
              <a:t>function.</a:t>
            </a:r>
            <a:endParaRPr lang="en-US" sz="1700" dirty="0">
              <a:latin typeface="Abadi" panose="020B0604020104020204" pitchFamily="34" charset="0"/>
            </a:endParaRPr>
          </a:p>
        </p:txBody>
      </p:sp>
      <p:pic>
        <p:nvPicPr>
          <p:cNvPr id="9" name="Picture 8">
            <a:extLst>
              <a:ext uri="{FF2B5EF4-FFF2-40B4-BE49-F238E27FC236}">
                <a16:creationId xmlns:a16="http://schemas.microsoft.com/office/drawing/2014/main" id="{8D2CD1E9-95B2-79E0-7C6D-70E2A7650F7B}"/>
              </a:ext>
            </a:extLst>
          </p:cNvPr>
          <p:cNvPicPr>
            <a:picLocks noChangeAspect="1"/>
          </p:cNvPicPr>
          <p:nvPr/>
        </p:nvPicPr>
        <p:blipFill>
          <a:blip r:embed="rId3"/>
          <a:stretch>
            <a:fillRect/>
          </a:stretch>
        </p:blipFill>
        <p:spPr>
          <a:xfrm>
            <a:off x="5445457" y="963426"/>
            <a:ext cx="6155141" cy="4954888"/>
          </a:xfrm>
          <a:prstGeom prst="rect">
            <a:avLst/>
          </a:prstGeom>
        </p:spPr>
      </p:pic>
      <p:sp>
        <p:nvSpPr>
          <p:cNvPr id="10" name="Slide Number Placeholder 3">
            <a:extLst>
              <a:ext uri="{FF2B5EF4-FFF2-40B4-BE49-F238E27FC236}">
                <a16:creationId xmlns:a16="http://schemas.microsoft.com/office/drawing/2014/main" id="{8F564597-09F7-5203-61DE-97F63D9364AA}"/>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000" smtClean="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F5E875AB-1814-F21E-834A-CD0A33879B50}"/>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32</a:t>
            </a:fld>
            <a:endParaRPr lang="en-US" dirty="0"/>
          </a:p>
        </p:txBody>
      </p:sp>
      <p:sp>
        <p:nvSpPr>
          <p:cNvPr id="6" name="Content Placeholder 4">
            <a:extLst>
              <a:ext uri="{FF2B5EF4-FFF2-40B4-BE49-F238E27FC236}">
                <a16:creationId xmlns:a16="http://schemas.microsoft.com/office/drawing/2014/main" id="{496CB590-3A6D-6BCE-3BCC-F7B8B39C60D8}"/>
              </a:ext>
            </a:extLst>
          </p:cNvPr>
          <p:cNvSpPr txBox="1">
            <a:spLocks/>
          </p:cNvSpPr>
          <p:nvPr/>
        </p:nvSpPr>
        <p:spPr>
          <a:xfrm>
            <a:off x="770010"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used a combinations of the </a:t>
            </a:r>
            <a:r>
              <a:rPr lang="en-US" sz="2200" b="1">
                <a:solidFill>
                  <a:schemeClr val="accent3">
                    <a:lumMod val="25000"/>
                  </a:schemeClr>
                </a:solidFill>
                <a:latin typeface="Abadi"/>
              </a:rPr>
              <a:t>WHERE</a:t>
            </a:r>
            <a:r>
              <a:rPr lang="en-US" sz="2200">
                <a:solidFill>
                  <a:schemeClr val="accent3">
                    <a:lumMod val="25000"/>
                  </a:schemeClr>
                </a:solidFill>
                <a:latin typeface="Abadi"/>
              </a:rPr>
              <a:t> clause, </a:t>
            </a:r>
            <a:r>
              <a:rPr lang="en-US" sz="2200" b="1">
                <a:solidFill>
                  <a:schemeClr val="accent3">
                    <a:lumMod val="25000"/>
                  </a:schemeClr>
                </a:solidFill>
                <a:latin typeface="Abadi"/>
              </a:rPr>
              <a:t>LIKE</a:t>
            </a:r>
            <a:r>
              <a:rPr lang="en-US" sz="2200">
                <a:solidFill>
                  <a:schemeClr val="accent3">
                    <a:lumMod val="25000"/>
                  </a:schemeClr>
                </a:solidFill>
                <a:latin typeface="Abadi"/>
              </a:rPr>
              <a:t>, </a:t>
            </a:r>
            <a:r>
              <a:rPr lang="en-US" sz="2200" b="1">
                <a:solidFill>
                  <a:schemeClr val="accent3">
                    <a:lumMod val="25000"/>
                  </a:schemeClr>
                </a:solidFill>
                <a:latin typeface="Abadi"/>
              </a:rPr>
              <a:t>AND</a:t>
            </a:r>
            <a:r>
              <a:rPr lang="en-US" sz="2200">
                <a:solidFill>
                  <a:schemeClr val="accent3">
                    <a:lumMod val="25000"/>
                  </a:schemeClr>
                </a:solidFill>
                <a:latin typeface="Abadi"/>
              </a:rPr>
              <a:t>, and </a:t>
            </a:r>
            <a:r>
              <a:rPr lang="en-US" sz="2200" b="1">
                <a:solidFill>
                  <a:schemeClr val="accent3">
                    <a:lumMod val="25000"/>
                  </a:schemeClr>
                </a:solidFill>
                <a:latin typeface="Abadi"/>
              </a:rPr>
              <a:t>BETWEEN</a:t>
            </a:r>
            <a:r>
              <a:rPr lang="en-US" sz="220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7" name="Title 1">
            <a:extLst>
              <a:ext uri="{FF2B5EF4-FFF2-40B4-BE49-F238E27FC236}">
                <a16:creationId xmlns:a16="http://schemas.microsoft.com/office/drawing/2014/main" id="{DEB5E0BC-C850-6B70-0BA5-3155C81DF1A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C06DA5CA-DB42-4481-F807-BC5F2CE0CD00}"/>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32F85C-7D8F-3187-83F1-C389601C5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44A7F66-A320-86B1-C4A1-68873C3C27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7" name="Rectangle 6">
              <a:extLst>
                <a:ext uri="{FF2B5EF4-FFF2-40B4-BE49-F238E27FC236}">
                  <a16:creationId xmlns:a16="http://schemas.microsoft.com/office/drawing/2014/main" id="{004070B7-2C20-8EE5-366B-3C75FEFF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4C394A7C-F5A0-42D4-3388-3482828AA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itle 1">
            <a:extLst>
              <a:ext uri="{FF2B5EF4-FFF2-40B4-BE49-F238E27FC236}">
                <a16:creationId xmlns:a16="http://schemas.microsoft.com/office/drawing/2014/main" id="{D3E47BBA-900E-D467-E351-DB90DB4D0E8B}"/>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10" name="Content Placeholder 4">
            <a:extLst>
              <a:ext uri="{FF2B5EF4-FFF2-40B4-BE49-F238E27FC236}">
                <a16:creationId xmlns:a16="http://schemas.microsoft.com/office/drawing/2014/main" id="{32E065C3-9405-8F4D-C59C-E52C185326D0}"/>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selected Landing outcomes and the </a:t>
            </a:r>
            <a:r>
              <a:rPr lang="en-US" sz="2000" b="1">
                <a:latin typeface="Abadi" panose="020B0604020104020204" pitchFamily="34" charset="0"/>
              </a:rPr>
              <a:t>COUNT</a:t>
            </a:r>
            <a:r>
              <a:rPr lang="en-US" sz="2000">
                <a:latin typeface="Abadi" panose="020B0604020104020204" pitchFamily="34" charset="0"/>
              </a:rPr>
              <a:t> of landing outcomes from the data and used the </a:t>
            </a:r>
            <a:r>
              <a:rPr lang="en-US" sz="2000" b="1">
                <a:latin typeface="Abadi" panose="020B0604020104020204" pitchFamily="34" charset="0"/>
              </a:rPr>
              <a:t>WHERE</a:t>
            </a:r>
            <a:r>
              <a:rPr lang="en-US" sz="2000">
                <a:latin typeface="Abadi" panose="020B0604020104020204" pitchFamily="34" charset="0"/>
              </a:rPr>
              <a:t> clause to filter for landing outcomes </a:t>
            </a:r>
            <a:r>
              <a:rPr lang="en-US" sz="2000" b="1">
                <a:latin typeface="Abadi" panose="020B0604020104020204" pitchFamily="34" charset="0"/>
              </a:rPr>
              <a:t>BETWEEN</a:t>
            </a:r>
            <a:r>
              <a:rPr lang="en-US" sz="2000">
                <a:latin typeface="Abadi" panose="020B0604020104020204" pitchFamily="34" charset="0"/>
              </a:rPr>
              <a:t> 2010-06-04 to 2010-03-20.</a:t>
            </a:r>
          </a:p>
          <a:p>
            <a:pPr>
              <a:spcBef>
                <a:spcPts val="1400"/>
              </a:spcBef>
            </a:pPr>
            <a:r>
              <a:rPr lang="en-US" sz="2000">
                <a:latin typeface="Abadi" panose="020B0604020104020204" pitchFamily="34" charset="0"/>
              </a:rPr>
              <a:t>We applied the </a:t>
            </a:r>
            <a:r>
              <a:rPr lang="en-US" sz="2000" b="1">
                <a:latin typeface="Abadi" panose="020B0604020104020204" pitchFamily="34" charset="0"/>
              </a:rPr>
              <a:t>GROUP BY </a:t>
            </a:r>
            <a:r>
              <a:rPr lang="en-US" sz="2000">
                <a:latin typeface="Abadi" panose="020B0604020104020204" pitchFamily="34" charset="0"/>
              </a:rPr>
              <a:t>clause to group the landing outcomes and the </a:t>
            </a:r>
            <a:r>
              <a:rPr lang="en-US" sz="2000" b="1">
                <a:latin typeface="Abadi" panose="020B0604020104020204" pitchFamily="34" charset="0"/>
              </a:rPr>
              <a:t>ORDER BY </a:t>
            </a:r>
            <a:r>
              <a:rPr lang="en-US" sz="2000">
                <a:latin typeface="Abadi" panose="020B0604020104020204" pitchFamily="34" charset="0"/>
              </a:rPr>
              <a:t>clause to order the grouped landing outcome in descending order.</a:t>
            </a:r>
          </a:p>
          <a:p>
            <a:pPr>
              <a:spcBef>
                <a:spcPts val="1400"/>
              </a:spcBef>
            </a:pPr>
            <a:endParaRPr lang="en-US" sz="2000" dirty="0"/>
          </a:p>
        </p:txBody>
      </p:sp>
      <p:sp>
        <p:nvSpPr>
          <p:cNvPr id="11" name="Slide Number Placeholder 3">
            <a:extLst>
              <a:ext uri="{FF2B5EF4-FFF2-40B4-BE49-F238E27FC236}">
                <a16:creationId xmlns:a16="http://schemas.microsoft.com/office/drawing/2014/main" id="{46AEC400-EB5B-0D84-7E99-F994F199526F}"/>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2" name="Group 11">
            <a:extLst>
              <a:ext uri="{FF2B5EF4-FFF2-40B4-BE49-F238E27FC236}">
                <a16:creationId xmlns:a16="http://schemas.microsoft.com/office/drawing/2014/main" id="{4EB7EAD8-CFE5-E0AB-3EBA-787B5812CE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3" name="Isosceles Triangle 12">
              <a:extLst>
                <a:ext uri="{FF2B5EF4-FFF2-40B4-BE49-F238E27FC236}">
                  <a16:creationId xmlns:a16="http://schemas.microsoft.com/office/drawing/2014/main" id="{AD478B17-CDA2-1973-6948-E7B550D5DC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EAEDB6-E1B2-3082-831C-662BE43A9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675E9D3A-1B83-9112-3DF1-065A1EAD3736}"/>
              </a:ext>
            </a:extLst>
          </p:cNvPr>
          <p:cNvPicPr>
            <a:picLocks noChangeAspect="1"/>
          </p:cNvPicPr>
          <p:nvPr/>
        </p:nvPicPr>
        <p:blipFill>
          <a:blip r:embed="rId3"/>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Screenshot </a:t>
            </a:r>
          </a:p>
        </p:txBody>
      </p:sp>
      <p:pic>
        <p:nvPicPr>
          <p:cNvPr id="6" name="Picture 5">
            <a:extLst>
              <a:ext uri="{FF2B5EF4-FFF2-40B4-BE49-F238E27FC236}">
                <a16:creationId xmlns:a16="http://schemas.microsoft.com/office/drawing/2014/main" id="{FAFCF6F3-BB9D-28CD-3DC1-E9A5E12052C3}"/>
              </a:ext>
            </a:extLst>
          </p:cNvPr>
          <p:cNvPicPr>
            <a:picLocks noChangeAspect="1"/>
          </p:cNvPicPr>
          <p:nvPr/>
        </p:nvPicPr>
        <p:blipFill>
          <a:blip r:embed="rId3"/>
          <a:stretch>
            <a:fillRect/>
          </a:stretch>
        </p:blipFill>
        <p:spPr>
          <a:xfrm>
            <a:off x="385006" y="2050074"/>
            <a:ext cx="10900606" cy="4692578"/>
          </a:xfrm>
          <a:prstGeom prst="rect">
            <a:avLst/>
          </a:prstGeom>
        </p:spPr>
      </p:pic>
      <p:sp>
        <p:nvSpPr>
          <p:cNvPr id="7" name="TextBox 6">
            <a:extLst>
              <a:ext uri="{FF2B5EF4-FFF2-40B4-BE49-F238E27FC236}">
                <a16:creationId xmlns:a16="http://schemas.microsoft.com/office/drawing/2014/main" id="{1CA450E2-A02A-9025-B02C-8732B5CB709E}"/>
              </a:ext>
            </a:extLst>
          </p:cNvPr>
          <p:cNvSpPr txBox="1"/>
          <p:nvPr/>
        </p:nvSpPr>
        <p:spPr>
          <a:xfrm>
            <a:off x="4242391" y="1446028"/>
            <a:ext cx="6262576" cy="369332"/>
          </a:xfrm>
          <a:prstGeom prst="rect">
            <a:avLst/>
          </a:prstGeom>
          <a:noFill/>
        </p:spPr>
        <p:txBody>
          <a:bodyPr wrap="square" rtlCol="0">
            <a:spAutoFit/>
          </a:bodyPr>
          <a:lstStyle/>
          <a:p>
            <a:r>
              <a:rPr lang="en-US" dirty="0"/>
              <a:t>Sites are in America Florida and California</a:t>
            </a:r>
            <a:endParaRPr lang="en-IN"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7" name="Content Placeholder 6">
            <a:extLst>
              <a:ext uri="{FF2B5EF4-FFF2-40B4-BE49-F238E27FC236}">
                <a16:creationId xmlns:a16="http://schemas.microsoft.com/office/drawing/2014/main" id="{19B164E1-688A-FBA9-F18F-2FB3CAAD076D}"/>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a:t>
            </a:r>
            <a:r>
              <a:rPr lang="en-US" b="0" i="0" dirty="0">
                <a:effectLst/>
                <a:latin typeface="-apple-system"/>
              </a:rPr>
              <a:t>From the color-labeled markers in marker clusters, you should be able to easily identify which launch sites have relatively high success rates.</a:t>
            </a:r>
            <a:r>
              <a:rPr lang="en-US" dirty="0">
                <a:solidFill>
                  <a:srgbClr val="0B49CB"/>
                </a:solidFill>
                <a:latin typeface="Abadi"/>
              </a:rPr>
              <a:t> </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45D09F-1BF6-731D-67D2-FCC9940B7B95}"/>
              </a:ext>
            </a:extLst>
          </p:cNvPr>
          <p:cNvPicPr>
            <a:picLocks noChangeAspect="1"/>
          </p:cNvPicPr>
          <p:nvPr/>
        </p:nvPicPr>
        <p:blipFill>
          <a:blip r:embed="rId3"/>
          <a:stretch>
            <a:fillRect/>
          </a:stretch>
        </p:blipFill>
        <p:spPr>
          <a:xfrm>
            <a:off x="922671" y="1571075"/>
            <a:ext cx="7475868" cy="5502117"/>
          </a:xfrm>
          <a:prstGeom prst="rect">
            <a:avLst/>
          </a:prstGeom>
        </p:spPr>
      </p:pic>
      <p:sp>
        <p:nvSpPr>
          <p:cNvPr id="9" name="TextBox 8">
            <a:extLst>
              <a:ext uri="{FF2B5EF4-FFF2-40B4-BE49-F238E27FC236}">
                <a16:creationId xmlns:a16="http://schemas.microsoft.com/office/drawing/2014/main" id="{779FB270-7672-6F9E-9C49-01F9DEF66B7C}"/>
              </a:ext>
            </a:extLst>
          </p:cNvPr>
          <p:cNvSpPr txBox="1"/>
          <p:nvPr/>
        </p:nvSpPr>
        <p:spPr>
          <a:xfrm flipH="1">
            <a:off x="2491207" y="659219"/>
            <a:ext cx="7475868" cy="369332"/>
          </a:xfrm>
          <a:prstGeom prst="rect">
            <a:avLst/>
          </a:prstGeom>
          <a:noFill/>
        </p:spPr>
        <p:txBody>
          <a:bodyPr wrap="square" rtlCol="0">
            <a:spAutoFit/>
          </a:bodyPr>
          <a:lstStyle/>
          <a:p>
            <a:r>
              <a:rPr lang="en-US" dirty="0"/>
              <a:t>Nearest aerodromes to the launch site</a:t>
            </a:r>
            <a:endParaRPr lang="en-IN"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8833889" cy="366674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4046649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947A62-642D-C0BD-7A89-AD2AB02C5648}"/>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9" name="Rectangle 8">
            <a:extLst>
              <a:ext uri="{FF2B5EF4-FFF2-40B4-BE49-F238E27FC236}">
                <a16:creationId xmlns:a16="http://schemas.microsoft.com/office/drawing/2014/main" id="{0FB7872B-131E-34D5-4208-EC23673A7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0" name="Content Placeholder 3" descr="Graphical user interface, application&#10;&#10;Description automatically generated">
            <a:extLst>
              <a:ext uri="{FF2B5EF4-FFF2-40B4-BE49-F238E27FC236}">
                <a16:creationId xmlns:a16="http://schemas.microsoft.com/office/drawing/2014/main" id="{01EE3978-C16E-82FE-3936-195D485FBA84}"/>
              </a:ext>
            </a:extLst>
          </p:cNvPr>
          <p:cNvPicPr>
            <a:picLocks noChangeAspect="1"/>
          </p:cNvPicPr>
          <p:nvPr/>
        </p:nvPicPr>
        <p:blipFill>
          <a:blip r:embed="rId3"/>
          <a:stretch>
            <a:fillRect/>
          </a:stretch>
        </p:blipFill>
        <p:spPr>
          <a:xfrm>
            <a:off x="838200" y="2191367"/>
            <a:ext cx="10515599" cy="3785614"/>
          </a:xfrm>
          <a:prstGeom prst="rect">
            <a:avLst/>
          </a:prstGeom>
        </p:spPr>
      </p:pic>
      <p:sp>
        <p:nvSpPr>
          <p:cNvPr id="11" name="Slide Number Placeholder 2">
            <a:extLst>
              <a:ext uri="{FF2B5EF4-FFF2-40B4-BE49-F238E27FC236}">
                <a16:creationId xmlns:a16="http://schemas.microsoft.com/office/drawing/2014/main" id="{0718B5A2-AB08-2A32-CFF9-819ED31A923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410EA5A2-0356-498C-99B8-A23E9EC14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 name="Rectangle 2">
            <a:extLst>
              <a:ext uri="{FF2B5EF4-FFF2-40B4-BE49-F238E27FC236}">
                <a16:creationId xmlns:a16="http://schemas.microsoft.com/office/drawing/2014/main" id="{7E83CB2E-C809-B74D-6792-D7B792704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1E6A9488-E221-21AA-EB79-146C231E0CC2}"/>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7" name="Rectangle 6">
            <a:extLst>
              <a:ext uri="{FF2B5EF4-FFF2-40B4-BE49-F238E27FC236}">
                <a16:creationId xmlns:a16="http://schemas.microsoft.com/office/drawing/2014/main" id="{F4B0B2E5-954C-963B-ECA3-95835FA4B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8" name="Rectangle 7">
            <a:extLst>
              <a:ext uri="{FF2B5EF4-FFF2-40B4-BE49-F238E27FC236}">
                <a16:creationId xmlns:a16="http://schemas.microsoft.com/office/drawing/2014/main" id="{486EF471-FD67-73EB-E78C-DAE744E19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Content Placeholder 4">
            <a:extLst>
              <a:ext uri="{FF2B5EF4-FFF2-40B4-BE49-F238E27FC236}">
                <a16:creationId xmlns:a16="http://schemas.microsoft.com/office/drawing/2014/main" id="{7B97044F-D73F-DA36-5FC1-D0FF3D7E5BD3}"/>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11" name="Picture 10">
            <a:extLst>
              <a:ext uri="{FF2B5EF4-FFF2-40B4-BE49-F238E27FC236}">
                <a16:creationId xmlns:a16="http://schemas.microsoft.com/office/drawing/2014/main" id="{84D46B76-7FD2-ACD9-FFD4-6EF28B633515}"/>
              </a:ext>
            </a:extLst>
          </p:cNvPr>
          <p:cNvPicPr>
            <a:picLocks noChangeAspect="1"/>
          </p:cNvPicPr>
          <p:nvPr/>
        </p:nvPicPr>
        <p:blipFill>
          <a:blip r:embed="rId3"/>
          <a:stretch>
            <a:fillRect/>
          </a:stretch>
        </p:blipFill>
        <p:spPr>
          <a:xfrm>
            <a:off x="557784" y="2815221"/>
            <a:ext cx="11164824" cy="3321534"/>
          </a:xfrm>
          <a:prstGeom prst="rect">
            <a:avLst/>
          </a:prstGeom>
        </p:spPr>
      </p:pic>
      <p:sp>
        <p:nvSpPr>
          <p:cNvPr id="12" name="Slide Number Placeholder 3">
            <a:extLst>
              <a:ext uri="{FF2B5EF4-FFF2-40B4-BE49-F238E27FC236}">
                <a16:creationId xmlns:a16="http://schemas.microsoft.com/office/drawing/2014/main" id="{71C0C6A1-FCF7-57E9-4F8E-CD82D4D7FF4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Slide Number Placeholder 3">
            <a:extLst>
              <a:ext uri="{FF2B5EF4-FFF2-40B4-BE49-F238E27FC236}">
                <a16:creationId xmlns:a16="http://schemas.microsoft.com/office/drawing/2014/main" id="{EEC25BFA-7176-04BA-281C-044E135C2BBD}"/>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44</a:t>
            </a:fld>
            <a:endParaRPr lang="en-US"/>
          </a:p>
        </p:txBody>
      </p:sp>
      <p:sp>
        <p:nvSpPr>
          <p:cNvPr id="3" name="Content Placeholder 4">
            <a:extLst>
              <a:ext uri="{FF2B5EF4-FFF2-40B4-BE49-F238E27FC236}">
                <a16:creationId xmlns:a16="http://schemas.microsoft.com/office/drawing/2014/main" id="{67C1E92E-5360-7A47-C857-B05C61038474}"/>
              </a:ext>
            </a:extLst>
          </p:cNvPr>
          <p:cNvSpPr txBox="1">
            <a:spLocks/>
          </p:cNvSpPr>
          <p:nvPr/>
        </p:nvSpPr>
        <p:spPr>
          <a:xfrm>
            <a:off x="855071" y="3027101"/>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6" name="Title 1">
            <a:extLst>
              <a:ext uri="{FF2B5EF4-FFF2-40B4-BE49-F238E27FC236}">
                <a16:creationId xmlns:a16="http://schemas.microsoft.com/office/drawing/2014/main" id="{049543C4-66A2-DC37-FF88-3D943A08785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3D2E89E5-13FE-27BB-4671-04695AFB3206}"/>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 link: https://github.com/swetha-nidumukkula/test_repo/upload/main</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tx1"/>
                </a:solidFill>
                <a:latin typeface="Abadi"/>
              </a:rPr>
              <a:t>Data collection methodology:</a:t>
            </a:r>
          </a:p>
          <a:p>
            <a:pPr lvl="1">
              <a:lnSpc>
                <a:spcPct val="120000"/>
              </a:lnSpc>
              <a:spcBef>
                <a:spcPts val="1400"/>
              </a:spcBef>
            </a:pPr>
            <a:r>
              <a:rPr lang="en-US" sz="7600" dirty="0">
                <a:solidFill>
                  <a:schemeClr val="tx1"/>
                </a:solidFill>
                <a:latin typeface="Abadi"/>
              </a:rPr>
              <a:t>Data was collected using SpaceX API and web scraping from Wikipedia. </a:t>
            </a:r>
          </a:p>
          <a:p>
            <a:pPr>
              <a:lnSpc>
                <a:spcPct val="120000"/>
              </a:lnSpc>
              <a:spcBef>
                <a:spcPts val="1400"/>
              </a:spcBef>
            </a:pPr>
            <a:r>
              <a:rPr lang="en-US" sz="8800" dirty="0">
                <a:solidFill>
                  <a:schemeClr val="tx1"/>
                </a:solidFill>
                <a:latin typeface="Abadi"/>
              </a:rPr>
              <a:t>Perform data wrangling</a:t>
            </a:r>
          </a:p>
          <a:p>
            <a:pPr lvl="1">
              <a:lnSpc>
                <a:spcPct val="120000"/>
              </a:lnSpc>
              <a:spcBef>
                <a:spcPts val="1400"/>
              </a:spcBef>
            </a:pPr>
            <a:r>
              <a:rPr lang="en-US" sz="7600" dirty="0">
                <a:solidFill>
                  <a:schemeClr val="tx1"/>
                </a:solidFill>
                <a:latin typeface="Abadi"/>
              </a:rPr>
              <a:t>One-hot encoding was applied to categorical features</a:t>
            </a:r>
          </a:p>
          <a:p>
            <a:pPr>
              <a:lnSpc>
                <a:spcPct val="120000"/>
              </a:lnSpc>
              <a:spcBef>
                <a:spcPts val="1400"/>
              </a:spcBef>
            </a:pPr>
            <a:r>
              <a:rPr lang="en-US" sz="8800" dirty="0">
                <a:solidFill>
                  <a:schemeClr val="tx1"/>
                </a:solidFill>
                <a:latin typeface="Abadi"/>
              </a:rPr>
              <a:t>Perform exploratory data analysis (EDA) using visualization and SQL</a:t>
            </a:r>
          </a:p>
          <a:p>
            <a:pPr>
              <a:lnSpc>
                <a:spcPct val="120000"/>
              </a:lnSpc>
              <a:spcBef>
                <a:spcPts val="1400"/>
              </a:spcBef>
            </a:pPr>
            <a:r>
              <a:rPr lang="en-US" sz="8800" dirty="0">
                <a:solidFill>
                  <a:schemeClr val="tx1"/>
                </a:solidFill>
                <a:latin typeface="Abadi"/>
              </a:rPr>
              <a:t>Perform interactive visual analytics using Folium and </a:t>
            </a:r>
            <a:r>
              <a:rPr lang="en-US" sz="8800" dirty="0" err="1">
                <a:solidFill>
                  <a:schemeClr val="tx1"/>
                </a:solidFill>
                <a:latin typeface="Abadi"/>
              </a:rPr>
              <a:t>Plotly</a:t>
            </a:r>
            <a:r>
              <a:rPr lang="en-US" sz="8800" dirty="0">
                <a:solidFill>
                  <a:schemeClr val="tx1"/>
                </a:solidFill>
                <a:latin typeface="Abadi"/>
              </a:rPr>
              <a:t> Dash</a:t>
            </a:r>
          </a:p>
          <a:p>
            <a:pPr>
              <a:lnSpc>
                <a:spcPct val="120000"/>
              </a:lnSpc>
              <a:spcBef>
                <a:spcPts val="1400"/>
              </a:spcBef>
            </a:pPr>
            <a:r>
              <a:rPr lang="en-US" sz="8800" dirty="0">
                <a:solidFill>
                  <a:schemeClr val="tx1"/>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How to build, tune, evaluate classification models</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endParaRPr lang="en-US" dirty="0"/>
          </a:p>
          <a:p>
            <a:r>
              <a:rPr lang="en-US" dirty="0"/>
              <a:t>https://github.com/swetha-nidumukkula/test_repo/blob/main/Swe_final_capstone_project.ipynb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EDA3A58A-BDDE-2D81-8985-5D8EE45D6F9D}"/>
              </a:ext>
            </a:extLst>
          </p:cNvPr>
          <p:cNvPicPr>
            <a:picLocks noChangeAspect="1"/>
          </p:cNvPicPr>
          <p:nvPr/>
        </p:nvPicPr>
        <p:blipFill>
          <a:blip r:embed="rId3"/>
          <a:stretch>
            <a:fillRect/>
          </a:stretch>
        </p:blipFill>
        <p:spPr>
          <a:xfrm>
            <a:off x="5910262" y="1765878"/>
            <a:ext cx="5547710" cy="436910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https://github.com/swetha-nidumukkula/test_repo/blob/main/Swe_final_capstone_project.ipynb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FC38076A-6120-A4C8-CE2A-2F8550AF1C92}"/>
              </a:ext>
            </a:extLst>
          </p:cNvPr>
          <p:cNvPicPr>
            <a:picLocks noChangeAspect="1"/>
          </p:cNvPicPr>
          <p:nvPr/>
        </p:nvPicPr>
        <p:blipFill>
          <a:blip r:embed="rId3"/>
          <a:stretch>
            <a:fillRect/>
          </a:stretch>
        </p:blipFill>
        <p:spPr>
          <a:xfrm>
            <a:off x="5910262" y="1792288"/>
            <a:ext cx="5689859" cy="423328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143</TotalTime>
  <Words>1843</Words>
  <Application>Microsoft Office PowerPoint</Application>
  <PresentationFormat>Widescreen</PresentationFormat>
  <Paragraphs>221</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-apple-system</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Swe Arvs</cp:lastModifiedBy>
  <cp:revision>200</cp:revision>
  <dcterms:created xsi:type="dcterms:W3CDTF">2021-04-29T18:58:34Z</dcterms:created>
  <dcterms:modified xsi:type="dcterms:W3CDTF">2023-03-30T15:20:15Z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